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3"/>
  </p:notesMasterIdLst>
  <p:handoutMasterIdLst>
    <p:handoutMasterId r:id="rId14"/>
  </p:handoutMasterIdLst>
  <p:sldIdLst>
    <p:sldId id="279" r:id="rId2"/>
    <p:sldId id="339" r:id="rId3"/>
    <p:sldId id="348" r:id="rId4"/>
    <p:sldId id="321" r:id="rId5"/>
    <p:sldId id="344" r:id="rId6"/>
    <p:sldId id="323" r:id="rId7"/>
    <p:sldId id="345" r:id="rId8"/>
    <p:sldId id="350" r:id="rId9"/>
    <p:sldId id="349" r:id="rId10"/>
    <p:sldId id="324" r:id="rId11"/>
    <p:sldId id="347" r:id="rId12"/>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2539A9-5923-4EE4-A0A4-EC468B85C8C0}" v="59" dt="2019-02-23T14:05:40.5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732" y="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Yeh" userId="ff62b0fd-01eb-4ad3-ae2e-7fd3adad8ccf" providerId="ADAL" clId="{8471E3DF-73D7-44FB-853E-77F09A55FC4B}"/>
    <pc:docChg chg="undo custSel addSld delSld modSld modMainMaster">
      <pc:chgData name="Kevin Yeh" userId="ff62b0fd-01eb-4ad3-ae2e-7fd3adad8ccf" providerId="ADAL" clId="{8471E3DF-73D7-44FB-853E-77F09A55FC4B}" dt="2019-02-23T14:05:40.501" v="389"/>
      <pc:docMkLst>
        <pc:docMk/>
      </pc:docMkLst>
      <pc:sldChg chg="addSp modSp">
        <pc:chgData name="Kevin Yeh" userId="ff62b0fd-01eb-4ad3-ae2e-7fd3adad8ccf" providerId="ADAL" clId="{8471E3DF-73D7-44FB-853E-77F09A55FC4B}" dt="2019-02-21T06:36:56.072" v="17" actId="20577"/>
        <pc:sldMkLst>
          <pc:docMk/>
          <pc:sldMk cId="0" sldId="279"/>
        </pc:sldMkLst>
        <pc:spChg chg="mod">
          <ac:chgData name="Kevin Yeh" userId="ff62b0fd-01eb-4ad3-ae2e-7fd3adad8ccf" providerId="ADAL" clId="{8471E3DF-73D7-44FB-853E-77F09A55FC4B}" dt="2019-02-21T06:36:56.072" v="17" actId="20577"/>
          <ac:spMkLst>
            <pc:docMk/>
            <pc:sldMk cId="0" sldId="279"/>
            <ac:spMk id="2" creationId="{00000000-0000-0000-0000-000000000000}"/>
          </ac:spMkLst>
        </pc:spChg>
        <pc:spChg chg="add mod">
          <ac:chgData name="Kevin Yeh" userId="ff62b0fd-01eb-4ad3-ae2e-7fd3adad8ccf" providerId="ADAL" clId="{8471E3DF-73D7-44FB-853E-77F09A55FC4B}" dt="2019-02-21T06:36:49.697" v="13" actId="20577"/>
          <ac:spMkLst>
            <pc:docMk/>
            <pc:sldMk cId="0" sldId="279"/>
            <ac:spMk id="3" creationId="{77868A6A-B9C8-4E99-909E-4271495EE383}"/>
          </ac:spMkLst>
        </pc:spChg>
        <pc:spChg chg="add">
          <ac:chgData name="Kevin Yeh" userId="ff62b0fd-01eb-4ad3-ae2e-7fd3adad8ccf" providerId="ADAL" clId="{8471E3DF-73D7-44FB-853E-77F09A55FC4B}" dt="2019-02-21T06:35:48.317" v="2"/>
          <ac:spMkLst>
            <pc:docMk/>
            <pc:sldMk cId="0" sldId="279"/>
            <ac:spMk id="4" creationId="{F81EF1F6-6AAB-47C9-879F-86AC4E90D84F}"/>
          </ac:spMkLst>
        </pc:spChg>
      </pc:sldChg>
      <pc:sldChg chg="modSp">
        <pc:chgData name="Kevin Yeh" userId="ff62b0fd-01eb-4ad3-ae2e-7fd3adad8ccf" providerId="ADAL" clId="{8471E3DF-73D7-44FB-853E-77F09A55FC4B}" dt="2019-02-21T19:15:54.820" v="243" actId="12385"/>
        <pc:sldMkLst>
          <pc:docMk/>
          <pc:sldMk cId="2704251935" sldId="321"/>
        </pc:sldMkLst>
        <pc:graphicFrameChg chg="mod modGraphic">
          <ac:chgData name="Kevin Yeh" userId="ff62b0fd-01eb-4ad3-ae2e-7fd3adad8ccf" providerId="ADAL" clId="{8471E3DF-73D7-44FB-853E-77F09A55FC4B}" dt="2019-02-21T19:15:54.820" v="243" actId="12385"/>
          <ac:graphicFrameMkLst>
            <pc:docMk/>
            <pc:sldMk cId="2704251935" sldId="321"/>
            <ac:graphicFrameMk id="4" creationId="{00000000-0000-0000-0000-000000000000}"/>
          </ac:graphicFrameMkLst>
        </pc:graphicFrameChg>
      </pc:sldChg>
      <pc:sldChg chg="modSp">
        <pc:chgData name="Kevin Yeh" userId="ff62b0fd-01eb-4ad3-ae2e-7fd3adad8ccf" providerId="ADAL" clId="{8471E3DF-73D7-44FB-853E-77F09A55FC4B}" dt="2019-02-21T06:35:41.095" v="1" actId="27636"/>
        <pc:sldMkLst>
          <pc:docMk/>
          <pc:sldMk cId="3099796930" sldId="324"/>
        </pc:sldMkLst>
        <pc:spChg chg="mod">
          <ac:chgData name="Kevin Yeh" userId="ff62b0fd-01eb-4ad3-ae2e-7fd3adad8ccf" providerId="ADAL" clId="{8471E3DF-73D7-44FB-853E-77F09A55FC4B}" dt="2019-02-21T06:35:41.095" v="1" actId="27636"/>
          <ac:spMkLst>
            <pc:docMk/>
            <pc:sldMk cId="3099796930" sldId="324"/>
            <ac:spMk id="3" creationId="{00000000-0000-0000-0000-000000000000}"/>
          </ac:spMkLst>
        </pc:spChg>
      </pc:sldChg>
      <pc:sldChg chg="addSp delSp modSp mod setBg">
        <pc:chgData name="Kevin Yeh" userId="ff62b0fd-01eb-4ad3-ae2e-7fd3adad8ccf" providerId="ADAL" clId="{8471E3DF-73D7-44FB-853E-77F09A55FC4B}" dt="2019-02-21T06:43:03.566" v="43" actId="26606"/>
        <pc:sldMkLst>
          <pc:docMk/>
          <pc:sldMk cId="3866704038" sldId="339"/>
        </pc:sldMkLst>
        <pc:spChg chg="mod">
          <ac:chgData name="Kevin Yeh" userId="ff62b0fd-01eb-4ad3-ae2e-7fd3adad8ccf" providerId="ADAL" clId="{8471E3DF-73D7-44FB-853E-77F09A55FC4B}" dt="2019-02-21T06:43:03.566" v="43" actId="26606"/>
          <ac:spMkLst>
            <pc:docMk/>
            <pc:sldMk cId="3866704038" sldId="339"/>
            <ac:spMk id="2" creationId="{00000000-0000-0000-0000-000000000000}"/>
          </ac:spMkLst>
        </pc:spChg>
        <pc:spChg chg="mod">
          <ac:chgData name="Kevin Yeh" userId="ff62b0fd-01eb-4ad3-ae2e-7fd3adad8ccf" providerId="ADAL" clId="{8471E3DF-73D7-44FB-853E-77F09A55FC4B}" dt="2019-02-21T06:43:03.566" v="43" actId="26606"/>
          <ac:spMkLst>
            <pc:docMk/>
            <pc:sldMk cId="3866704038" sldId="339"/>
            <ac:spMk id="3" creationId="{00000000-0000-0000-0000-000000000000}"/>
          </ac:spMkLst>
        </pc:spChg>
        <pc:spChg chg="add del">
          <ac:chgData name="Kevin Yeh" userId="ff62b0fd-01eb-4ad3-ae2e-7fd3adad8ccf" providerId="ADAL" clId="{8471E3DF-73D7-44FB-853E-77F09A55FC4B}" dt="2019-02-21T06:43:01.997" v="41" actId="26606"/>
          <ac:spMkLst>
            <pc:docMk/>
            <pc:sldMk cId="3866704038" sldId="339"/>
            <ac:spMk id="9" creationId="{73DE2CFE-42F2-48F0-8706-5264E012B10C}"/>
          </ac:spMkLst>
        </pc:spChg>
        <pc:spChg chg="add del">
          <ac:chgData name="Kevin Yeh" userId="ff62b0fd-01eb-4ad3-ae2e-7fd3adad8ccf" providerId="ADAL" clId="{8471E3DF-73D7-44FB-853E-77F09A55FC4B}" dt="2019-02-21T06:43:03.566" v="43" actId="26606"/>
          <ac:spMkLst>
            <pc:docMk/>
            <pc:sldMk cId="3866704038" sldId="339"/>
            <ac:spMk id="11" creationId="{73DE2CFE-42F2-48F0-8706-5264E012B10C}"/>
          </ac:spMkLst>
        </pc:spChg>
        <pc:graphicFrameChg chg="add mod">
          <ac:chgData name="Kevin Yeh" userId="ff62b0fd-01eb-4ad3-ae2e-7fd3adad8ccf" providerId="ADAL" clId="{8471E3DF-73D7-44FB-853E-77F09A55FC4B}" dt="2019-02-21T06:43:03.566" v="43" actId="26606"/>
          <ac:graphicFrameMkLst>
            <pc:docMk/>
            <pc:sldMk cId="3866704038" sldId="339"/>
            <ac:graphicFrameMk id="4" creationId="{00000000-0000-0000-0000-000000000000}"/>
          </ac:graphicFrameMkLst>
        </pc:graphicFrameChg>
      </pc:sldChg>
      <pc:sldChg chg="modSp">
        <pc:chgData name="Kevin Yeh" userId="ff62b0fd-01eb-4ad3-ae2e-7fd3adad8ccf" providerId="ADAL" clId="{8471E3DF-73D7-44FB-853E-77F09A55FC4B}" dt="2019-02-21T19:27:48.412" v="377" actId="12385"/>
        <pc:sldMkLst>
          <pc:docMk/>
          <pc:sldMk cId="2695950946" sldId="344"/>
        </pc:sldMkLst>
        <pc:graphicFrameChg chg="mod modGraphic">
          <ac:chgData name="Kevin Yeh" userId="ff62b0fd-01eb-4ad3-ae2e-7fd3adad8ccf" providerId="ADAL" clId="{8471E3DF-73D7-44FB-853E-77F09A55FC4B}" dt="2019-02-21T19:27:42.109" v="376" actId="12385"/>
          <ac:graphicFrameMkLst>
            <pc:docMk/>
            <pc:sldMk cId="2695950946" sldId="344"/>
            <ac:graphicFrameMk id="4" creationId="{00000000-0000-0000-0000-000000000000}"/>
          </ac:graphicFrameMkLst>
        </pc:graphicFrameChg>
        <pc:graphicFrameChg chg="mod modGraphic">
          <ac:chgData name="Kevin Yeh" userId="ff62b0fd-01eb-4ad3-ae2e-7fd3adad8ccf" providerId="ADAL" clId="{8471E3DF-73D7-44FB-853E-77F09A55FC4B}" dt="2019-02-21T19:27:48.412" v="377" actId="12385"/>
          <ac:graphicFrameMkLst>
            <pc:docMk/>
            <pc:sldMk cId="2695950946" sldId="344"/>
            <ac:graphicFrameMk id="5" creationId="{00000000-0000-0000-0000-000000000000}"/>
          </ac:graphicFrameMkLst>
        </pc:graphicFrameChg>
      </pc:sldChg>
      <pc:sldChg chg="modSp">
        <pc:chgData name="Kevin Yeh" userId="ff62b0fd-01eb-4ad3-ae2e-7fd3adad8ccf" providerId="ADAL" clId="{8471E3DF-73D7-44FB-853E-77F09A55FC4B}" dt="2019-02-23T14:05:40.501" v="389"/>
        <pc:sldMkLst>
          <pc:docMk/>
          <pc:sldMk cId="3784346468" sldId="347"/>
        </pc:sldMkLst>
        <pc:spChg chg="mod">
          <ac:chgData name="Kevin Yeh" userId="ff62b0fd-01eb-4ad3-ae2e-7fd3adad8ccf" providerId="ADAL" clId="{8471E3DF-73D7-44FB-853E-77F09A55FC4B}" dt="2019-02-23T14:05:40.501" v="389"/>
          <ac:spMkLst>
            <pc:docMk/>
            <pc:sldMk cId="3784346468" sldId="347"/>
            <ac:spMk id="3" creationId="{00000000-0000-0000-0000-000000000000}"/>
          </ac:spMkLst>
        </pc:spChg>
      </pc:sldChg>
      <pc:sldChg chg="modSp mod">
        <pc:chgData name="Kevin Yeh" userId="ff62b0fd-01eb-4ad3-ae2e-7fd3adad8ccf" providerId="ADAL" clId="{8471E3DF-73D7-44FB-853E-77F09A55FC4B}" dt="2019-02-21T06:54:06.996" v="67" actId="20577"/>
        <pc:sldMkLst>
          <pc:docMk/>
          <pc:sldMk cId="1597375842" sldId="348"/>
        </pc:sldMkLst>
        <pc:graphicFrameChg chg="mod">
          <ac:chgData name="Kevin Yeh" userId="ff62b0fd-01eb-4ad3-ae2e-7fd3adad8ccf" providerId="ADAL" clId="{8471E3DF-73D7-44FB-853E-77F09A55FC4B}" dt="2019-02-21T06:54:06.996" v="67" actId="20577"/>
          <ac:graphicFrameMkLst>
            <pc:docMk/>
            <pc:sldMk cId="1597375842" sldId="348"/>
            <ac:graphicFrameMk id="5" creationId="{00000000-0000-0000-0000-000000000000}"/>
          </ac:graphicFrameMkLst>
        </pc:graphicFrameChg>
      </pc:sldChg>
      <pc:sldChg chg="addSp delSp modSp add">
        <pc:chgData name="Kevin Yeh" userId="ff62b0fd-01eb-4ad3-ae2e-7fd3adad8ccf" providerId="ADAL" clId="{8471E3DF-73D7-44FB-853E-77F09A55FC4B}" dt="2019-02-21T19:24:47.955" v="291" actId="3062"/>
        <pc:sldMkLst>
          <pc:docMk/>
          <pc:sldMk cId="1560541422" sldId="350"/>
        </pc:sldMkLst>
        <pc:spChg chg="mod">
          <ac:chgData name="Kevin Yeh" userId="ff62b0fd-01eb-4ad3-ae2e-7fd3adad8ccf" providerId="ADAL" clId="{8471E3DF-73D7-44FB-853E-77F09A55FC4B}" dt="2019-02-21T19:22:59.843" v="247"/>
          <ac:spMkLst>
            <pc:docMk/>
            <pc:sldMk cId="1560541422" sldId="350"/>
            <ac:spMk id="2" creationId="{8CA681A6-4001-4BC2-A095-ABB8262AE271}"/>
          </ac:spMkLst>
        </pc:spChg>
        <pc:spChg chg="del mod">
          <ac:chgData name="Kevin Yeh" userId="ff62b0fd-01eb-4ad3-ae2e-7fd3adad8ccf" providerId="ADAL" clId="{8471E3DF-73D7-44FB-853E-77F09A55FC4B}" dt="2019-02-21T19:24:23.730" v="287" actId="478"/>
          <ac:spMkLst>
            <pc:docMk/>
            <pc:sldMk cId="1560541422" sldId="350"/>
            <ac:spMk id="3" creationId="{3797EFEB-2BD0-43CD-8672-94659B071E11}"/>
          </ac:spMkLst>
        </pc:spChg>
        <pc:spChg chg="add mod">
          <ac:chgData name="Kevin Yeh" userId="ff62b0fd-01eb-4ad3-ae2e-7fd3adad8ccf" providerId="ADAL" clId="{8471E3DF-73D7-44FB-853E-77F09A55FC4B}" dt="2019-02-21T19:24:47.955" v="291" actId="3062"/>
          <ac:spMkLst>
            <pc:docMk/>
            <pc:sldMk cId="1560541422" sldId="350"/>
            <ac:spMk id="4" creationId="{78CD77DC-F78E-4C29-ADBD-06C4BB8D2884}"/>
          </ac:spMkLst>
        </pc:spChg>
        <pc:spChg chg="add del mod">
          <ac:chgData name="Kevin Yeh" userId="ff62b0fd-01eb-4ad3-ae2e-7fd3adad8ccf" providerId="ADAL" clId="{8471E3DF-73D7-44FB-853E-77F09A55FC4B}" dt="2019-02-21T19:24:25.818" v="288" actId="478"/>
          <ac:spMkLst>
            <pc:docMk/>
            <pc:sldMk cId="1560541422" sldId="350"/>
            <ac:spMk id="6" creationId="{350DB2E6-F8E1-4F02-B8FE-90843EB6F699}"/>
          </ac:spMkLst>
        </pc:spChg>
      </pc:sldChg>
      <pc:sldMasterChg chg="addSp delSp">
        <pc:chgData name="Kevin Yeh" userId="ff62b0fd-01eb-4ad3-ae2e-7fd3adad8ccf" providerId="ADAL" clId="{8471E3DF-73D7-44FB-853E-77F09A55FC4B}" dt="2019-02-21T06:37:38.174" v="19"/>
        <pc:sldMasterMkLst>
          <pc:docMk/>
          <pc:sldMasterMk cId="2606942855" sldId="2147483762"/>
        </pc:sldMasterMkLst>
        <pc:spChg chg="del">
          <ac:chgData name="Kevin Yeh" userId="ff62b0fd-01eb-4ad3-ae2e-7fd3adad8ccf" providerId="ADAL" clId="{8471E3DF-73D7-44FB-853E-77F09A55FC4B}" dt="2019-02-21T06:37:37.201" v="18" actId="478"/>
          <ac:spMkLst>
            <pc:docMk/>
            <pc:sldMasterMk cId="2606942855" sldId="2147483762"/>
            <ac:spMk id="8" creationId="{00000000-0000-0000-0000-000000000000}"/>
          </ac:spMkLst>
        </pc:spChg>
        <pc:spChg chg="add">
          <ac:chgData name="Kevin Yeh" userId="ff62b0fd-01eb-4ad3-ae2e-7fd3adad8ccf" providerId="ADAL" clId="{8471E3DF-73D7-44FB-853E-77F09A55FC4B}" dt="2019-02-21T06:37:38.174" v="19"/>
          <ac:spMkLst>
            <pc:docMk/>
            <pc:sldMasterMk cId="2606942855" sldId="2147483762"/>
            <ac:spMk id="10" creationId="{2B72C55E-5887-45B6-AFD7-9C4E506844F3}"/>
          </ac:spMkLst>
        </pc:spChg>
        <pc:picChg chg="del">
          <ac:chgData name="Kevin Yeh" userId="ff62b0fd-01eb-4ad3-ae2e-7fd3adad8ccf" providerId="ADAL" clId="{8471E3DF-73D7-44FB-853E-77F09A55FC4B}" dt="2019-02-21T06:37:37.201" v="18" actId="478"/>
          <ac:picMkLst>
            <pc:docMk/>
            <pc:sldMasterMk cId="2606942855" sldId="2147483762"/>
            <ac:picMk id="7" creationId="{00000000-0000-0000-0000-000000000000}"/>
          </ac:picMkLst>
        </pc:picChg>
        <pc:picChg chg="add">
          <ac:chgData name="Kevin Yeh" userId="ff62b0fd-01eb-4ad3-ae2e-7fd3adad8ccf" providerId="ADAL" clId="{8471E3DF-73D7-44FB-853E-77F09A55FC4B}" dt="2019-02-21T06:37:38.174" v="19"/>
          <ac:picMkLst>
            <pc:docMk/>
            <pc:sldMasterMk cId="2606942855" sldId="2147483762"/>
            <ac:picMk id="9" creationId="{18979507-748F-4DA9-BDFC-498FAB5AEC63}"/>
          </ac:picMkLst>
        </pc:picChg>
      </pc:sldMaster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Sheet1!$B$1</c:f>
              <c:strCache>
                <c:ptCount val="1"/>
                <c:pt idx="0">
                  <c:v>Budget 2019/20 (in R bn)</c:v>
                </c:pt>
              </c:strCache>
            </c:strRef>
          </c:tx>
          <c:spPr>
            <a:solidFill>
              <a:schemeClr val="accent1"/>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收入</c:v>
                </c:pt>
                <c:pt idx="1">
                  <c:v>支出</c:v>
                </c:pt>
              </c:strCache>
            </c:strRef>
          </c:cat>
          <c:val>
            <c:numRef>
              <c:f>Sheet1!$B$2:$B$3</c:f>
              <c:numCache>
                <c:formatCode>General</c:formatCode>
                <c:ptCount val="2"/>
                <c:pt idx="0">
                  <c:v>1583.8</c:v>
                </c:pt>
                <c:pt idx="1">
                  <c:v>1826.6</c:v>
                </c:pt>
              </c:numCache>
            </c:numRef>
          </c:val>
          <c:extLst>
            <c:ext xmlns:c16="http://schemas.microsoft.com/office/drawing/2014/chart" uri="{C3380CC4-5D6E-409C-BE32-E72D297353CC}">
              <c16:uniqueId val="{00000000-4886-4B39-99D8-EEF9F9FD9949}"/>
            </c:ext>
          </c:extLst>
        </c:ser>
        <c:dLbls>
          <c:showLegendKey val="0"/>
          <c:showVal val="0"/>
          <c:showCatName val="0"/>
          <c:showSerName val="0"/>
          <c:showPercent val="0"/>
          <c:showBubbleSize val="0"/>
        </c:dLbls>
        <c:gapWidth val="150"/>
        <c:shape val="box"/>
        <c:axId val="97665408"/>
        <c:axId val="97666944"/>
        <c:axId val="0"/>
      </c:bar3DChart>
      <c:catAx>
        <c:axId val="97665408"/>
        <c:scaling>
          <c:orientation val="minMax"/>
        </c:scaling>
        <c:delete val="0"/>
        <c:axPos val="b"/>
        <c:numFmt formatCode="General" sourceLinked="0"/>
        <c:majorTickMark val="out"/>
        <c:minorTickMark val="none"/>
        <c:tickLblPos val="nextTo"/>
        <c:crossAx val="97666944"/>
        <c:crosses val="autoZero"/>
        <c:auto val="1"/>
        <c:lblAlgn val="ctr"/>
        <c:lblOffset val="100"/>
        <c:noMultiLvlLbl val="0"/>
      </c:catAx>
      <c:valAx>
        <c:axId val="97666944"/>
        <c:scaling>
          <c:orientation val="minMax"/>
          <c:min val="0"/>
        </c:scaling>
        <c:delete val="0"/>
        <c:axPos val="l"/>
        <c:majorGridlines/>
        <c:numFmt formatCode="#,##0" sourceLinked="0"/>
        <c:majorTickMark val="out"/>
        <c:minorTickMark val="none"/>
        <c:tickLblPos val="nextTo"/>
        <c:crossAx val="976654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zh-TW" altLang="en-US" dirty="0"/>
              <a:t>預算收入來源</a:t>
            </a:r>
            <a:r>
              <a:rPr lang="zh-CN" altLang="en-US" dirty="0"/>
              <a:t>（拾億元）</a:t>
            </a:r>
            <a:endParaRPr lang="zh-TW" altLang="en-US" dirty="0"/>
          </a:p>
        </c:rich>
      </c:tx>
      <c:overlay val="0"/>
    </c:title>
    <c:autoTitleDeleted val="0"/>
    <c:plotArea>
      <c:layout/>
      <c:pieChart>
        <c:varyColors val="1"/>
        <c:ser>
          <c:idx val="0"/>
          <c:order val="0"/>
          <c:tx>
            <c:strRef>
              <c:f>Sheet1!$B$1</c:f>
              <c:strCache>
                <c:ptCount val="1"/>
                <c:pt idx="0">
                  <c:v>預算收入來源</c:v>
                </c:pt>
              </c:strCache>
            </c:strRef>
          </c:tx>
          <c:dLbls>
            <c:spPr>
              <a:noFill/>
              <a:ln>
                <a:noFill/>
              </a:ln>
              <a:effectLst/>
            </c:spPr>
            <c:dLblPos val="inEnd"/>
            <c:showLegendKey val="0"/>
            <c:showVal val="1"/>
            <c:showCatName val="0"/>
            <c:showSerName val="0"/>
            <c:showPercent val="0"/>
            <c:showBubbleSize val="0"/>
            <c:showLeaderLines val="1"/>
            <c:extLst>
              <c:ext xmlns:c15="http://schemas.microsoft.com/office/drawing/2012/chart" uri="{CE6537A1-D6FC-4f65-9D91-7224C49458BB}"/>
            </c:extLst>
          </c:dLbls>
          <c:cat>
            <c:strRef>
              <c:f>Sheet1!$A$2:$A$7</c:f>
              <c:strCache>
                <c:ptCount val="6"/>
                <c:pt idx="0">
                  <c:v>個人所得稅</c:v>
                </c:pt>
                <c:pt idx="1">
                  <c:v>加值稅</c:v>
                </c:pt>
                <c:pt idx="2">
                  <c:v>企業所得稅</c:v>
                </c:pt>
                <c:pt idx="3">
                  <c:v>關稅及消費稅</c:v>
                </c:pt>
                <c:pt idx="4">
                  <c:v>燃油稅</c:v>
                </c:pt>
                <c:pt idx="5">
                  <c:v>其他</c:v>
                </c:pt>
              </c:strCache>
            </c:strRef>
          </c:cat>
          <c:val>
            <c:numRef>
              <c:f>Sheet1!$B$2:$B$7</c:f>
              <c:numCache>
                <c:formatCode>General</c:formatCode>
                <c:ptCount val="6"/>
                <c:pt idx="0">
                  <c:v>552.9</c:v>
                </c:pt>
                <c:pt idx="1">
                  <c:v>360.5</c:v>
                </c:pt>
                <c:pt idx="2">
                  <c:v>229.6</c:v>
                </c:pt>
                <c:pt idx="3">
                  <c:v>106.8</c:v>
                </c:pt>
                <c:pt idx="4">
                  <c:v>83</c:v>
                </c:pt>
                <c:pt idx="5">
                  <c:v>89.5</c:v>
                </c:pt>
              </c:numCache>
            </c:numRef>
          </c:val>
          <c:extLst>
            <c:ext xmlns:c16="http://schemas.microsoft.com/office/drawing/2014/chart" uri="{C3380CC4-5D6E-409C-BE32-E72D297353CC}">
              <c16:uniqueId val="{00000000-474F-4268-A683-B0EC6993B895}"/>
            </c:ext>
          </c:extLst>
        </c:ser>
        <c:dLbls>
          <c:dLblPos val="ctr"/>
          <c:showLegendKey val="0"/>
          <c:showVal val="1"/>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1"/>
            <a:ext cx="3075539" cy="511242"/>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a:defRPr sz="1200"/>
            </a:lvl1pPr>
          </a:lstStyle>
          <a:p>
            <a:pPr>
              <a:defRPr/>
            </a:pPr>
            <a:endParaRPr lang="en-US"/>
          </a:p>
        </p:txBody>
      </p:sp>
      <p:sp>
        <p:nvSpPr>
          <p:cNvPr id="45059" name="Rectangle 3"/>
          <p:cNvSpPr>
            <a:spLocks noGrp="1" noChangeArrowheads="1"/>
          </p:cNvSpPr>
          <p:nvPr>
            <p:ph type="dt" sz="quarter" idx="1"/>
          </p:nvPr>
        </p:nvSpPr>
        <p:spPr bwMode="auto">
          <a:xfrm>
            <a:off x="4022113" y="1"/>
            <a:ext cx="3075538" cy="511242"/>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ChangeArrowheads="1"/>
          </p:cNvSpPr>
          <p:nvPr>
            <p:ph type="ftr" sz="quarter" idx="2"/>
          </p:nvPr>
        </p:nvSpPr>
        <p:spPr bwMode="auto">
          <a:xfrm>
            <a:off x="0" y="9721744"/>
            <a:ext cx="3075539" cy="511242"/>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a:defRPr sz="1200"/>
            </a:lvl1pPr>
          </a:lstStyle>
          <a:p>
            <a:pPr>
              <a:defRPr/>
            </a:pPr>
            <a:endParaRPr lang="en-US"/>
          </a:p>
        </p:txBody>
      </p:sp>
      <p:sp>
        <p:nvSpPr>
          <p:cNvPr id="45061" name="Rectangle 5"/>
          <p:cNvSpPr>
            <a:spLocks noGrp="1" noChangeArrowheads="1"/>
          </p:cNvSpPr>
          <p:nvPr>
            <p:ph type="sldNum" sz="quarter" idx="3"/>
          </p:nvPr>
        </p:nvSpPr>
        <p:spPr bwMode="auto">
          <a:xfrm>
            <a:off x="4022113" y="9721744"/>
            <a:ext cx="3075538" cy="511242"/>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algn="r">
              <a:defRPr sz="1200"/>
            </a:lvl1pPr>
          </a:lstStyle>
          <a:p>
            <a:pPr>
              <a:defRPr/>
            </a:pPr>
            <a:fld id="{8471C917-7437-4077-B08E-E4A425FF4F45}" type="slidenum">
              <a:rPr lang="en-US"/>
              <a:pPr>
                <a:defRPr/>
              </a:pPr>
              <a:t>‹#›</a:t>
            </a:fld>
            <a:endParaRPr lang="en-US"/>
          </a:p>
        </p:txBody>
      </p:sp>
    </p:spTree>
    <p:extLst>
      <p:ext uri="{BB962C8B-B14F-4D97-AF65-F5344CB8AC3E}">
        <p14:creationId xmlns:p14="http://schemas.microsoft.com/office/powerpoint/2010/main" val="2189696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85EFA1B2-4BE6-4B8C-A944-6E4741D309FF}" type="datetimeFigureOut">
              <a:rPr lang="en-ZA" smtClean="0"/>
              <a:t>2019/02/21</a:t>
            </a:fld>
            <a:endParaRPr lang="en-ZA"/>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30A18401-22ED-4A64-875A-0C9CED2578E4}" type="slidenum">
              <a:rPr lang="en-ZA" smtClean="0"/>
              <a:t>‹#›</a:t>
            </a:fld>
            <a:endParaRPr lang="en-ZA"/>
          </a:p>
        </p:txBody>
      </p:sp>
    </p:spTree>
    <p:extLst>
      <p:ext uri="{BB962C8B-B14F-4D97-AF65-F5344CB8AC3E}">
        <p14:creationId xmlns:p14="http://schemas.microsoft.com/office/powerpoint/2010/main" val="3651699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5231606-BED8-468F-96E5-D25CAACECC15}" type="slidenum">
              <a:rPr lang="en-US" smtClean="0"/>
              <a:pPr>
                <a:defRPr/>
              </a:pPr>
              <a:t>‹#›</a:t>
            </a:fld>
            <a:endParaRPr lang="en-US"/>
          </a:p>
        </p:txBody>
      </p:sp>
    </p:spTree>
    <p:extLst>
      <p:ext uri="{BB962C8B-B14F-4D97-AF65-F5344CB8AC3E}">
        <p14:creationId xmlns:p14="http://schemas.microsoft.com/office/powerpoint/2010/main" val="2891581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7ADE486-B0C1-44C3-937D-E4577E7DF0AB}" type="slidenum">
              <a:rPr lang="en-US" smtClean="0"/>
              <a:pPr>
                <a:defRPr/>
              </a:pPr>
              <a:t>‹#›</a:t>
            </a:fld>
            <a:endParaRPr lang="en-US"/>
          </a:p>
        </p:txBody>
      </p:sp>
    </p:spTree>
    <p:extLst>
      <p:ext uri="{BB962C8B-B14F-4D97-AF65-F5344CB8AC3E}">
        <p14:creationId xmlns:p14="http://schemas.microsoft.com/office/powerpoint/2010/main" val="1916908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1F8AD32-2372-4EB2-84C0-C4182E851361}" type="slidenum">
              <a:rPr lang="en-US" smtClean="0"/>
              <a:pPr>
                <a:defRPr/>
              </a:pPr>
              <a:t>‹#›</a:t>
            </a:fld>
            <a:endParaRPr lang="en-US"/>
          </a:p>
        </p:txBody>
      </p:sp>
    </p:spTree>
    <p:extLst>
      <p:ext uri="{BB962C8B-B14F-4D97-AF65-F5344CB8AC3E}">
        <p14:creationId xmlns:p14="http://schemas.microsoft.com/office/powerpoint/2010/main" val="2112131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8FECD61-52A4-4564-A32C-48F7A6C2E686}" type="slidenum">
              <a:rPr lang="en-US" smtClean="0"/>
              <a:pPr>
                <a:defRPr/>
              </a:pPr>
              <a:t>‹#›</a:t>
            </a:fld>
            <a:endParaRPr lang="en-US" dirty="0"/>
          </a:p>
        </p:txBody>
      </p:sp>
    </p:spTree>
    <p:extLst>
      <p:ext uri="{BB962C8B-B14F-4D97-AF65-F5344CB8AC3E}">
        <p14:creationId xmlns:p14="http://schemas.microsoft.com/office/powerpoint/2010/main" val="2794489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E0DE6F4-A259-4B53-AFFA-29393257E16C}" type="slidenum">
              <a:rPr lang="en-US" smtClean="0"/>
              <a:pPr>
                <a:defRPr/>
              </a:pPr>
              <a:t>‹#›</a:t>
            </a:fld>
            <a:endParaRPr lang="en-US"/>
          </a:p>
        </p:txBody>
      </p:sp>
    </p:spTree>
    <p:extLst>
      <p:ext uri="{BB962C8B-B14F-4D97-AF65-F5344CB8AC3E}">
        <p14:creationId xmlns:p14="http://schemas.microsoft.com/office/powerpoint/2010/main" val="2518496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04E342C-6748-48F1-B9BB-8B3734D78F55}" type="slidenum">
              <a:rPr lang="en-US" smtClean="0"/>
              <a:pPr>
                <a:defRPr/>
              </a:pPr>
              <a:t>‹#›</a:t>
            </a:fld>
            <a:endParaRPr lang="en-US"/>
          </a:p>
        </p:txBody>
      </p:sp>
    </p:spTree>
    <p:extLst>
      <p:ext uri="{BB962C8B-B14F-4D97-AF65-F5344CB8AC3E}">
        <p14:creationId xmlns:p14="http://schemas.microsoft.com/office/powerpoint/2010/main" val="86613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152A715-666B-41E4-8B44-A693062EC692}" type="slidenum">
              <a:rPr lang="en-US" smtClean="0"/>
              <a:pPr>
                <a:defRPr/>
              </a:pPr>
              <a:t>‹#›</a:t>
            </a:fld>
            <a:endParaRPr lang="en-US"/>
          </a:p>
        </p:txBody>
      </p:sp>
    </p:spTree>
    <p:extLst>
      <p:ext uri="{BB962C8B-B14F-4D97-AF65-F5344CB8AC3E}">
        <p14:creationId xmlns:p14="http://schemas.microsoft.com/office/powerpoint/2010/main" val="319509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E5A4FB6-61CD-4AC4-AAF5-29EE16663C2A}" type="slidenum">
              <a:rPr lang="en-US" smtClean="0"/>
              <a:pPr>
                <a:defRPr/>
              </a:pPr>
              <a:t>‹#›</a:t>
            </a:fld>
            <a:endParaRPr lang="en-US"/>
          </a:p>
        </p:txBody>
      </p:sp>
    </p:spTree>
    <p:extLst>
      <p:ext uri="{BB962C8B-B14F-4D97-AF65-F5344CB8AC3E}">
        <p14:creationId xmlns:p14="http://schemas.microsoft.com/office/powerpoint/2010/main" val="41396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11B4CC6-9C1A-411D-B266-D0A7F55A9E59}" type="slidenum">
              <a:rPr lang="en-US" smtClean="0"/>
              <a:pPr>
                <a:defRPr/>
              </a:pPr>
              <a:t>‹#›</a:t>
            </a:fld>
            <a:endParaRPr lang="en-US"/>
          </a:p>
        </p:txBody>
      </p:sp>
    </p:spTree>
    <p:extLst>
      <p:ext uri="{BB962C8B-B14F-4D97-AF65-F5344CB8AC3E}">
        <p14:creationId xmlns:p14="http://schemas.microsoft.com/office/powerpoint/2010/main" val="1383697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95FE076-EF38-498B-9987-A6E1479F343E}" type="slidenum">
              <a:rPr lang="en-US" smtClean="0"/>
              <a:pPr>
                <a:defRPr/>
              </a:pPr>
              <a:t>‹#›</a:t>
            </a:fld>
            <a:endParaRPr lang="en-US"/>
          </a:p>
        </p:txBody>
      </p:sp>
    </p:spTree>
    <p:extLst>
      <p:ext uri="{BB962C8B-B14F-4D97-AF65-F5344CB8AC3E}">
        <p14:creationId xmlns:p14="http://schemas.microsoft.com/office/powerpoint/2010/main" val="3921247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8E38407-B210-4392-9C1D-A75056FE2788}" type="slidenum">
              <a:rPr lang="en-US" smtClean="0"/>
              <a:pPr>
                <a:defRPr/>
              </a:pPr>
              <a:t>‹#›</a:t>
            </a:fld>
            <a:endParaRPr lang="en-US"/>
          </a:p>
        </p:txBody>
      </p:sp>
    </p:spTree>
    <p:extLst>
      <p:ext uri="{BB962C8B-B14F-4D97-AF65-F5344CB8AC3E}">
        <p14:creationId xmlns:p14="http://schemas.microsoft.com/office/powerpoint/2010/main" val="2026167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B9683AF-467A-422A-98F9-CA8A74D5A424}" type="slidenum">
              <a:rPr lang="en-US" smtClean="0"/>
              <a:pPr>
                <a:defRPr/>
              </a:pPr>
              <a:t>‹#›</a:t>
            </a:fld>
            <a:endParaRPr lang="en-US"/>
          </a:p>
        </p:txBody>
      </p:sp>
      <p:pic>
        <p:nvPicPr>
          <p:cNvPr id="9" name="Picture 34" descr="Image">
            <a:extLst>
              <a:ext uri="{FF2B5EF4-FFF2-40B4-BE49-F238E27FC236}">
                <a16:creationId xmlns:a16="http://schemas.microsoft.com/office/drawing/2014/main" id="{18979507-748F-4DA9-BDFC-498FAB5AEC63}"/>
              </a:ext>
            </a:extLst>
          </p:cNvPr>
          <p:cNvPicPr>
            <a:picLocks noChangeAspect="1" noChangeArrowheads="1"/>
          </p:cNvPicPr>
          <p:nvPr userDrawn="1"/>
        </p:nvPicPr>
        <p:blipFill>
          <a:blip r:embed="rId13" cstate="print"/>
          <a:srcRect/>
          <a:stretch>
            <a:fillRect/>
          </a:stretch>
        </p:blipFill>
        <p:spPr bwMode="auto">
          <a:xfrm>
            <a:off x="6929438" y="6135688"/>
            <a:ext cx="722312" cy="722312"/>
          </a:xfrm>
          <a:prstGeom prst="rect">
            <a:avLst/>
          </a:prstGeom>
          <a:noFill/>
          <a:ln w="9525">
            <a:noFill/>
            <a:miter lim="800000"/>
            <a:headEnd/>
            <a:tailEnd/>
          </a:ln>
        </p:spPr>
      </p:pic>
      <p:sp>
        <p:nvSpPr>
          <p:cNvPr id="10" name="Rectangle 9">
            <a:extLst>
              <a:ext uri="{FF2B5EF4-FFF2-40B4-BE49-F238E27FC236}">
                <a16:creationId xmlns:a16="http://schemas.microsoft.com/office/drawing/2014/main" id="{2B72C55E-5887-45B6-AFD7-9C4E506844F3}"/>
              </a:ext>
            </a:extLst>
          </p:cNvPr>
          <p:cNvSpPr/>
          <p:nvPr userDrawn="1"/>
        </p:nvSpPr>
        <p:spPr>
          <a:xfrm>
            <a:off x="7500938" y="6286500"/>
            <a:ext cx="1555750" cy="461963"/>
          </a:xfrm>
          <a:prstGeom prst="rect">
            <a:avLst/>
          </a:prstGeom>
        </p:spPr>
        <p:txBody>
          <a:bodyPr wrap="none">
            <a:spAutoFit/>
          </a:bodyPr>
          <a:lstStyle/>
          <a:p>
            <a:pPr>
              <a:defRPr/>
            </a:pPr>
            <a:r>
              <a:rPr lang="en-ZA" sz="2400" dirty="0">
                <a:solidFill>
                  <a:srgbClr val="008000"/>
                </a:solidFill>
              </a:rPr>
              <a:t>Daberistic</a:t>
            </a:r>
            <a:endParaRPr lang="en-US" sz="2400" dirty="0">
              <a:solidFill>
                <a:srgbClr val="008000"/>
              </a:solidFill>
            </a:endParaRPr>
          </a:p>
        </p:txBody>
      </p:sp>
    </p:spTree>
    <p:extLst>
      <p:ext uri="{BB962C8B-B14F-4D97-AF65-F5344CB8AC3E}">
        <p14:creationId xmlns:p14="http://schemas.microsoft.com/office/powerpoint/2010/main" val="260694285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ctr" defTabSz="914400" rtl="0" eaLnBrk="1" latinLnBrk="0" hangingPunct="1">
        <a:spcBef>
          <a:spcPct val="0"/>
        </a:spcBef>
        <a:buNone/>
        <a:defRPr sz="4400" kern="1200">
          <a:solidFill>
            <a:srgbClr val="008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daberistic.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196752"/>
            <a:ext cx="7772400" cy="1470025"/>
          </a:xfrm>
        </p:spPr>
        <p:txBody>
          <a:bodyPr>
            <a:normAutofit/>
          </a:bodyPr>
          <a:lstStyle/>
          <a:p>
            <a:r>
              <a:rPr lang="zh-CN" alt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南非</a:t>
            </a:r>
            <a:r>
              <a:rPr lang="en-ZA"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2019</a:t>
            </a:r>
            <a:r>
              <a:rPr lang="zh-CN" alt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財政預算</a:t>
            </a:r>
            <a:endParaRPr lang="en-ZA"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ubtitle 2">
            <a:extLst>
              <a:ext uri="{FF2B5EF4-FFF2-40B4-BE49-F238E27FC236}">
                <a16:creationId xmlns:a16="http://schemas.microsoft.com/office/drawing/2014/main" id="{77868A6A-B9C8-4E99-909E-4271495EE383}"/>
              </a:ext>
            </a:extLst>
          </p:cNvPr>
          <p:cNvSpPr txBox="1">
            <a:spLocks/>
          </p:cNvSpPr>
          <p:nvPr/>
        </p:nvSpPr>
        <p:spPr bwMode="auto">
          <a:xfrm>
            <a:off x="142844" y="3371856"/>
            <a:ext cx="88392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lang="zh-CN" altLang="en-US" sz="3200" kern="0" dirty="0">
                <a:latin typeface="+mn-lt"/>
              </a:rPr>
              <a:t>德博保險理財</a:t>
            </a:r>
            <a:endParaRPr lang="en-ZA" altLang="zh-CN" sz="3200" kern="0" dirty="0">
              <a:latin typeface="+mn-lt"/>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lang="zh-CN" altLang="en-US" sz="3200" kern="0" dirty="0">
                <a:latin typeface="+mn-lt"/>
              </a:rPr>
              <a:t>德博會計師事務所</a:t>
            </a:r>
            <a:endParaRPr kumimoji="0" lang="en-ZA" sz="2400" b="0" i="0" u="none" strike="noStrike" kern="0" cap="none" spc="0" normalizeH="0" baseline="0" noProof="0" dirty="0">
              <a:ln>
                <a:noFill/>
              </a:ln>
              <a:solidFill>
                <a:schemeClr val="tx1"/>
              </a:solidFill>
              <a:effectLst/>
              <a:uLnTx/>
              <a:uFillTx/>
              <a:latin typeface="+mn-lt"/>
              <a:ea typeface="+mn-ea"/>
              <a:cs typeface="+mn-cs"/>
            </a:endParaRPr>
          </a:p>
        </p:txBody>
      </p:sp>
      <p:sp>
        <p:nvSpPr>
          <p:cNvPr id="4" name="TextBox 3">
            <a:extLst>
              <a:ext uri="{FF2B5EF4-FFF2-40B4-BE49-F238E27FC236}">
                <a16:creationId xmlns:a16="http://schemas.microsoft.com/office/drawing/2014/main" id="{F81EF1F6-6AAB-47C9-879F-86AC4E90D84F}"/>
              </a:ext>
            </a:extLst>
          </p:cNvPr>
          <p:cNvSpPr txBox="1"/>
          <p:nvPr/>
        </p:nvSpPr>
        <p:spPr>
          <a:xfrm>
            <a:off x="2068147" y="5017013"/>
            <a:ext cx="4861203" cy="707886"/>
          </a:xfrm>
          <a:prstGeom prst="rect">
            <a:avLst/>
          </a:prstGeom>
          <a:noFill/>
        </p:spPr>
        <p:txBody>
          <a:bodyPr wrap="none" rtlCol="0">
            <a:spAutoFit/>
          </a:bodyPr>
          <a:lstStyle/>
          <a:p>
            <a:pPr algn="ctr"/>
            <a:r>
              <a:rPr lang="en-ZA" sz="4000" dirty="0">
                <a:hlinkClick r:id="rId2"/>
              </a:rPr>
              <a:t>www.daberistic.com</a:t>
            </a:r>
            <a:endParaRPr lang="en-ZA"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退休金改革</a:t>
            </a:r>
            <a:endParaRPr lang="en-ZA" dirty="0"/>
          </a:p>
        </p:txBody>
      </p:sp>
      <p:sp>
        <p:nvSpPr>
          <p:cNvPr id="3" name="Content Placeholder 2"/>
          <p:cNvSpPr>
            <a:spLocks noGrp="1"/>
          </p:cNvSpPr>
          <p:nvPr>
            <p:ph idx="1"/>
          </p:nvPr>
        </p:nvSpPr>
        <p:spPr/>
        <p:txBody>
          <a:bodyPr>
            <a:normAutofit lnSpcReduction="10000"/>
          </a:bodyPr>
          <a:lstStyle/>
          <a:p>
            <a:pPr lvl="0"/>
            <a:r>
              <a:rPr lang="zh-TW" altLang="en-US" dirty="0"/>
              <a:t>各公司的退休金必須訂定說明，引導將退休員工把領取之退休金轉換成長期每月定期退休收入。</a:t>
            </a:r>
            <a:endParaRPr lang="en-ZA" dirty="0"/>
          </a:p>
          <a:p>
            <a:pPr lvl="0"/>
            <a:r>
              <a:rPr lang="zh-TW" altLang="en-US" dirty="0"/>
              <a:t>開放更多金融相關機構銷售退休年金產品，以提升競爭。</a:t>
            </a:r>
            <a:endParaRPr lang="en-ZA" dirty="0"/>
          </a:p>
          <a:p>
            <a:pPr lvl="0"/>
            <a:r>
              <a:rPr lang="zh-TW" altLang="en-US" dirty="0"/>
              <a:t>各類退休金之稅務處理將統一化，簡單化。</a:t>
            </a:r>
            <a:endParaRPr lang="en-US" altLang="zh-TW" dirty="0"/>
          </a:p>
          <a:p>
            <a:r>
              <a:rPr lang="zh-TW" altLang="en-US" dirty="0"/>
              <a:t>從</a:t>
            </a:r>
            <a:r>
              <a:rPr lang="en-ZA" dirty="0"/>
              <a:t>2016</a:t>
            </a:r>
            <a:r>
              <a:rPr lang="zh-TW" altLang="en-US" dirty="0"/>
              <a:t>年開始，廢除領取政府退休金的收入測試。也就是說，屆時</a:t>
            </a:r>
            <a:r>
              <a:rPr lang="en-ZA" dirty="0"/>
              <a:t>65</a:t>
            </a:r>
            <a:r>
              <a:rPr lang="zh-TW" altLang="en-US" dirty="0"/>
              <a:t>歲以上老人，不論貧富，皆可領取政府退休金。</a:t>
            </a:r>
            <a:endParaRPr lang="en-ZA" dirty="0"/>
          </a:p>
        </p:txBody>
      </p:sp>
    </p:spTree>
    <p:extLst>
      <p:ext uri="{BB962C8B-B14F-4D97-AF65-F5344CB8AC3E}">
        <p14:creationId xmlns:p14="http://schemas.microsoft.com/office/powerpoint/2010/main" val="3099796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CN" altLang="en-US" dirty="0"/>
              <a:t>免稅投資帳戶 </a:t>
            </a:r>
            <a:br>
              <a:rPr lang="en-US" altLang="zh-CN" dirty="0"/>
            </a:br>
            <a:r>
              <a:rPr lang="en-US" altLang="zh-CN" dirty="0"/>
              <a:t>Tax-free savings accounts</a:t>
            </a:r>
            <a:endParaRPr lang="en-ZA" dirty="0"/>
          </a:p>
        </p:txBody>
      </p:sp>
      <p:sp>
        <p:nvSpPr>
          <p:cNvPr id="3" name="Content Placeholder 2"/>
          <p:cNvSpPr>
            <a:spLocks noGrp="1"/>
          </p:cNvSpPr>
          <p:nvPr>
            <p:ph idx="1"/>
          </p:nvPr>
        </p:nvSpPr>
        <p:spPr/>
        <p:txBody>
          <a:bodyPr>
            <a:normAutofit/>
          </a:bodyPr>
          <a:lstStyle/>
          <a:p>
            <a:r>
              <a:rPr lang="zh-CN" altLang="en-US" dirty="0"/>
              <a:t>年投資額上限</a:t>
            </a:r>
            <a:r>
              <a:rPr lang="en-US" altLang="zh-CN" dirty="0"/>
              <a:t>3</a:t>
            </a:r>
            <a:r>
              <a:rPr lang="zh-CN" altLang="en-US" dirty="0"/>
              <a:t>萬</a:t>
            </a:r>
            <a:r>
              <a:rPr lang="en-ZA" altLang="zh-CN" dirty="0"/>
              <a:t>3</a:t>
            </a:r>
            <a:r>
              <a:rPr lang="zh-CN" altLang="en-US"/>
              <a:t>千蘭</a:t>
            </a:r>
            <a:r>
              <a:rPr lang="zh-CN" altLang="en-US" dirty="0"/>
              <a:t>特，根據通貨膨脹率上調。終生限額</a:t>
            </a:r>
            <a:r>
              <a:rPr lang="en-US" altLang="zh-CN" dirty="0"/>
              <a:t>R50</a:t>
            </a:r>
            <a:r>
              <a:rPr lang="zh-CN" altLang="en-US" dirty="0"/>
              <a:t>萬</a:t>
            </a:r>
            <a:endParaRPr lang="en-US" altLang="zh-CN" dirty="0"/>
          </a:p>
          <a:p>
            <a:r>
              <a:rPr lang="zh-CN" altLang="en-US" dirty="0"/>
              <a:t>所有帳戶內所得利息，股息，資本利得</a:t>
            </a:r>
            <a:r>
              <a:rPr lang="en-US" altLang="zh-CN" dirty="0"/>
              <a:t>(Capital gains)</a:t>
            </a:r>
            <a:r>
              <a:rPr lang="zh-CN" altLang="en-US" dirty="0"/>
              <a:t>皆免稅。</a:t>
            </a:r>
            <a:endParaRPr lang="en-ZA" dirty="0"/>
          </a:p>
          <a:p>
            <a:r>
              <a:rPr lang="zh-CN" altLang="en-US" dirty="0"/>
              <a:t>符合之帳戶種類：銀行存款，基金，證交所交易基金，南非政府零售債券。</a:t>
            </a:r>
            <a:endParaRPr lang="en-ZA" dirty="0"/>
          </a:p>
        </p:txBody>
      </p:sp>
    </p:spTree>
    <p:extLst>
      <p:ext uri="{BB962C8B-B14F-4D97-AF65-F5344CB8AC3E}">
        <p14:creationId xmlns:p14="http://schemas.microsoft.com/office/powerpoint/2010/main" val="3784346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defRPr sz="2160" b="1" i="0" u="none" strike="noStrike" kern="1200" baseline="0">
                <a:solidFill>
                  <a:prstClr val="black"/>
                </a:solidFill>
                <a:latin typeface="+mn-lt"/>
                <a:ea typeface="+mn-ea"/>
                <a:cs typeface="+mn-cs"/>
              </a:defRPr>
            </a:pPr>
            <a:r>
              <a:rPr lang="sv-SE">
                <a:latin typeface="+mj-ea"/>
              </a:rPr>
              <a:t>2019/20 </a:t>
            </a:r>
            <a:r>
              <a:rPr lang="zh-CN" altLang="en-US">
                <a:latin typeface="+mj-ea"/>
              </a:rPr>
              <a:t>預算 </a:t>
            </a:r>
            <a:r>
              <a:rPr lang="sv-SE">
                <a:latin typeface="+mj-ea"/>
              </a:rPr>
              <a:t>(10</a:t>
            </a:r>
            <a:r>
              <a:rPr lang="zh-CN" altLang="en-US">
                <a:latin typeface="+mj-ea"/>
              </a:rPr>
              <a:t>億蘭特</a:t>
            </a:r>
            <a:r>
              <a:rPr lang="sv-SE">
                <a:latin typeface="+mj-ea"/>
              </a:rPr>
              <a:t>)</a:t>
            </a:r>
            <a:endParaRPr lang="sv-SE" dirty="0">
              <a:latin typeface="+mj-ea"/>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buNone/>
            </a:pPr>
            <a:endParaRPr lang="en-ZA"/>
          </a:p>
          <a:p>
            <a:pPr marL="514350" indent="-514350">
              <a:buFont typeface="+mj-lt"/>
              <a:buAutoNum type="arabicPeriod"/>
            </a:pPr>
            <a:endParaRPr lang="en-ZA" dirty="0"/>
          </a:p>
        </p:txBody>
      </p:sp>
      <p:graphicFrame>
        <p:nvGraphicFramePr>
          <p:cNvPr id="4" name="Chart 3"/>
          <p:cNvGraphicFramePr/>
          <p:nvPr>
            <p:extLst>
              <p:ext uri="{D42A27DB-BD31-4B8C-83A1-F6EECF244321}">
                <p14:modId xmlns:p14="http://schemas.microsoft.com/office/powerpoint/2010/main" val="3174386309"/>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6670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南非政府預算收入來源</a:t>
            </a:r>
            <a:endParaRPr lang="en-ZA" dirty="0"/>
          </a:p>
        </p:txBody>
      </p:sp>
      <p:graphicFrame>
        <p:nvGraphicFramePr>
          <p:cNvPr id="5" name="Chart 4"/>
          <p:cNvGraphicFramePr/>
          <p:nvPr>
            <p:extLst>
              <p:ext uri="{D42A27DB-BD31-4B8C-83A1-F6EECF244321}">
                <p14:modId xmlns:p14="http://schemas.microsoft.com/office/powerpoint/2010/main" val="2620007525"/>
              </p:ext>
            </p:extLst>
          </p:nvPr>
        </p:nvGraphicFramePr>
        <p:xfrm>
          <a:off x="1475656" y="1556792"/>
          <a:ext cx="6840760" cy="45365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7375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個人所得稅率</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1588394"/>
              </p:ext>
            </p:extLst>
          </p:nvPr>
        </p:nvGraphicFramePr>
        <p:xfrm>
          <a:off x="457200" y="1600200"/>
          <a:ext cx="8229600" cy="4145280"/>
        </p:xfrm>
        <a:graphic>
          <a:graphicData uri="http://schemas.openxmlformats.org/drawingml/2006/table">
            <a:tbl>
              <a:tblPr firstRow="1" bandRow="1">
                <a:tableStyleId>{F5AB1C69-6EDB-4FF4-983F-18BD219EF322}</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zh-CN" altLang="en-US" sz="2800" dirty="0"/>
                        <a:t>可課稅所得</a:t>
                      </a:r>
                      <a:r>
                        <a:rPr lang="en-ZA" sz="2800" dirty="0"/>
                        <a:t>(R)</a:t>
                      </a:r>
                    </a:p>
                  </a:txBody>
                  <a:tcPr/>
                </a:tc>
                <a:tc>
                  <a:txBody>
                    <a:bodyPr/>
                    <a:lstStyle/>
                    <a:p>
                      <a:pPr algn="ctr"/>
                      <a:r>
                        <a:rPr lang="zh-CN" altLang="en-US" sz="2800" dirty="0"/>
                        <a:t>稅率</a:t>
                      </a:r>
                      <a:endParaRPr lang="en-ZA" sz="2800" dirty="0"/>
                    </a:p>
                  </a:txBody>
                  <a:tcPr/>
                </a:tc>
                <a:extLst>
                  <a:ext uri="{0D108BD9-81ED-4DB2-BD59-A6C34878D82A}">
                    <a16:rowId xmlns:a16="http://schemas.microsoft.com/office/drawing/2014/main" val="10000"/>
                  </a:ext>
                </a:extLst>
              </a:tr>
              <a:tr h="370840">
                <a:tc>
                  <a:txBody>
                    <a:bodyPr/>
                    <a:lstStyle/>
                    <a:p>
                      <a:r>
                        <a:rPr lang="en-ZA" sz="2800" dirty="0"/>
                        <a:t>R0 – R195,850</a:t>
                      </a:r>
                    </a:p>
                  </a:txBody>
                  <a:tcPr/>
                </a:tc>
                <a:tc>
                  <a:txBody>
                    <a:bodyPr/>
                    <a:lstStyle/>
                    <a:p>
                      <a:pPr algn="ctr"/>
                      <a:r>
                        <a:rPr lang="en-ZA" sz="2800" dirty="0"/>
                        <a:t>18%</a:t>
                      </a:r>
                    </a:p>
                  </a:txBody>
                  <a:tcPr/>
                </a:tc>
                <a:extLst>
                  <a:ext uri="{0D108BD9-81ED-4DB2-BD59-A6C34878D82A}">
                    <a16:rowId xmlns:a16="http://schemas.microsoft.com/office/drawing/2014/main" val="10001"/>
                  </a:ext>
                </a:extLst>
              </a:tr>
              <a:tr h="370840">
                <a:tc>
                  <a:txBody>
                    <a:bodyPr/>
                    <a:lstStyle/>
                    <a:p>
                      <a:r>
                        <a:rPr lang="en-ZA" sz="2800" dirty="0"/>
                        <a:t>R195,851 – </a:t>
                      </a:r>
                      <a:r>
                        <a:rPr lang="en-US" altLang="zh-CN" sz="2800" dirty="0"/>
                        <a:t>R305,850</a:t>
                      </a:r>
                      <a:endParaRPr lang="en-ZA" sz="2800" dirty="0"/>
                    </a:p>
                  </a:txBody>
                  <a:tcPr/>
                </a:tc>
                <a:tc>
                  <a:txBody>
                    <a:bodyPr/>
                    <a:lstStyle/>
                    <a:p>
                      <a:pPr algn="ctr"/>
                      <a:r>
                        <a:rPr lang="en-ZA" sz="2800" dirty="0"/>
                        <a:t>26%</a:t>
                      </a:r>
                    </a:p>
                  </a:txBody>
                  <a:tcPr/>
                </a:tc>
                <a:extLst>
                  <a:ext uri="{0D108BD9-81ED-4DB2-BD59-A6C34878D82A}">
                    <a16:rowId xmlns:a16="http://schemas.microsoft.com/office/drawing/2014/main" val="10002"/>
                  </a:ext>
                </a:extLst>
              </a:tr>
              <a:tr h="370840">
                <a:tc>
                  <a:txBody>
                    <a:bodyPr/>
                    <a:lstStyle/>
                    <a:p>
                      <a:r>
                        <a:rPr lang="en-ZA" sz="2800" dirty="0"/>
                        <a:t>R305,851 – R423,300</a:t>
                      </a:r>
                    </a:p>
                  </a:txBody>
                  <a:tcPr/>
                </a:tc>
                <a:tc>
                  <a:txBody>
                    <a:bodyPr/>
                    <a:lstStyle/>
                    <a:p>
                      <a:pPr algn="ctr"/>
                      <a:r>
                        <a:rPr lang="en-ZA" sz="2800" dirty="0"/>
                        <a:t>31%</a:t>
                      </a:r>
                    </a:p>
                  </a:txBody>
                  <a:tcPr/>
                </a:tc>
                <a:extLst>
                  <a:ext uri="{0D108BD9-81ED-4DB2-BD59-A6C34878D82A}">
                    <a16:rowId xmlns:a16="http://schemas.microsoft.com/office/drawing/2014/main" val="10003"/>
                  </a:ext>
                </a:extLst>
              </a:tr>
              <a:tr h="370840">
                <a:tc>
                  <a:txBody>
                    <a:bodyPr/>
                    <a:lstStyle/>
                    <a:p>
                      <a:r>
                        <a:rPr lang="en-ZA" sz="2800" dirty="0"/>
                        <a:t>R423,301</a:t>
                      </a:r>
                      <a:r>
                        <a:rPr lang="en-ZA" sz="2800" baseline="0" dirty="0"/>
                        <a:t> – R555,600</a:t>
                      </a:r>
                      <a:endParaRPr lang="en-ZA" sz="2800" dirty="0"/>
                    </a:p>
                  </a:txBody>
                  <a:tcPr/>
                </a:tc>
                <a:tc>
                  <a:txBody>
                    <a:bodyPr/>
                    <a:lstStyle/>
                    <a:p>
                      <a:pPr algn="ctr"/>
                      <a:r>
                        <a:rPr lang="en-ZA" sz="2800" dirty="0"/>
                        <a:t>36%</a:t>
                      </a:r>
                    </a:p>
                  </a:txBody>
                  <a:tcPr/>
                </a:tc>
                <a:extLst>
                  <a:ext uri="{0D108BD9-81ED-4DB2-BD59-A6C34878D82A}">
                    <a16:rowId xmlns:a16="http://schemas.microsoft.com/office/drawing/2014/main" val="10004"/>
                  </a:ext>
                </a:extLst>
              </a:tr>
              <a:tr h="370840">
                <a:tc>
                  <a:txBody>
                    <a:bodyPr/>
                    <a:lstStyle/>
                    <a:p>
                      <a:r>
                        <a:rPr lang="en-ZA" sz="2800" dirty="0"/>
                        <a:t>R555,601 – R708,310</a:t>
                      </a:r>
                    </a:p>
                  </a:txBody>
                  <a:tcPr/>
                </a:tc>
                <a:tc>
                  <a:txBody>
                    <a:bodyPr/>
                    <a:lstStyle/>
                    <a:p>
                      <a:pPr algn="ctr"/>
                      <a:r>
                        <a:rPr lang="en-ZA" sz="2800" dirty="0"/>
                        <a:t>39%</a:t>
                      </a:r>
                    </a:p>
                  </a:txBody>
                  <a:tcPr/>
                </a:tc>
                <a:extLst>
                  <a:ext uri="{0D108BD9-81ED-4DB2-BD59-A6C34878D82A}">
                    <a16:rowId xmlns:a16="http://schemas.microsoft.com/office/drawing/2014/main" val="10005"/>
                  </a:ext>
                </a:extLst>
              </a:tr>
              <a:tr h="370840">
                <a:tc>
                  <a:txBody>
                    <a:bodyPr/>
                    <a:lstStyle/>
                    <a:p>
                      <a:r>
                        <a:rPr lang="en-ZA" sz="2800" dirty="0"/>
                        <a:t>R708,311 – R1,500,000</a:t>
                      </a:r>
                    </a:p>
                  </a:txBody>
                  <a:tcPr/>
                </a:tc>
                <a:tc>
                  <a:txBody>
                    <a:bodyPr/>
                    <a:lstStyle/>
                    <a:p>
                      <a:pPr algn="ctr"/>
                      <a:r>
                        <a:rPr lang="en-ZA" sz="2800" dirty="0"/>
                        <a:t>41%</a:t>
                      </a:r>
                    </a:p>
                  </a:txBody>
                  <a:tcPr/>
                </a:tc>
                <a:extLst>
                  <a:ext uri="{0D108BD9-81ED-4DB2-BD59-A6C34878D82A}">
                    <a16:rowId xmlns:a16="http://schemas.microsoft.com/office/drawing/2014/main" val="10006"/>
                  </a:ext>
                </a:extLst>
              </a:tr>
              <a:tr h="370840">
                <a:tc>
                  <a:txBody>
                    <a:bodyPr/>
                    <a:lstStyle/>
                    <a:p>
                      <a:r>
                        <a:rPr lang="en-ZA" sz="2800" dirty="0"/>
                        <a:t>R1,500,001 +</a:t>
                      </a:r>
                    </a:p>
                  </a:txBody>
                  <a:tcPr/>
                </a:tc>
                <a:tc>
                  <a:txBody>
                    <a:bodyPr/>
                    <a:lstStyle/>
                    <a:p>
                      <a:pPr algn="ctr"/>
                      <a:r>
                        <a:rPr lang="en-ZA" sz="2800" dirty="0"/>
                        <a:t>45%</a:t>
                      </a:r>
                    </a:p>
                  </a:txBody>
                  <a:tcPr/>
                </a:tc>
                <a:extLst>
                  <a:ext uri="{0D108BD9-81ED-4DB2-BD59-A6C34878D82A}">
                    <a16:rowId xmlns:a16="http://schemas.microsoft.com/office/drawing/2014/main" val="1031541455"/>
                  </a:ext>
                </a:extLst>
              </a:tr>
            </a:tbl>
          </a:graphicData>
        </a:graphic>
      </p:graphicFrame>
    </p:spTree>
    <p:extLst>
      <p:ext uri="{BB962C8B-B14F-4D97-AF65-F5344CB8AC3E}">
        <p14:creationId xmlns:p14="http://schemas.microsoft.com/office/powerpoint/2010/main" val="2704251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個人所得稅</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4557817"/>
              </p:ext>
            </p:extLst>
          </p:nvPr>
        </p:nvGraphicFramePr>
        <p:xfrm>
          <a:off x="457200" y="1600200"/>
          <a:ext cx="8229600" cy="2072640"/>
        </p:xfrm>
        <a:graphic>
          <a:graphicData uri="http://schemas.openxmlformats.org/drawingml/2006/table">
            <a:tbl>
              <a:tblPr firstRow="1" bandRow="1">
                <a:tableStyleId>{F5AB1C69-6EDB-4FF4-983F-18BD219EF322}</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zh-CN" altLang="en-US" sz="2800" dirty="0"/>
                        <a:t>退稅</a:t>
                      </a:r>
                      <a:r>
                        <a:rPr lang="en-ZA" sz="2800" dirty="0"/>
                        <a:t>Rebates</a:t>
                      </a:r>
                    </a:p>
                  </a:txBody>
                  <a:tcPr/>
                </a:tc>
                <a:tc>
                  <a:txBody>
                    <a:bodyPr/>
                    <a:lstStyle/>
                    <a:p>
                      <a:endParaRPr lang="en-ZA" sz="2800" dirty="0"/>
                    </a:p>
                  </a:txBody>
                  <a:tcPr/>
                </a:tc>
                <a:extLst>
                  <a:ext uri="{0D108BD9-81ED-4DB2-BD59-A6C34878D82A}">
                    <a16:rowId xmlns:a16="http://schemas.microsoft.com/office/drawing/2014/main" val="10000"/>
                  </a:ext>
                </a:extLst>
              </a:tr>
              <a:tr h="370840">
                <a:tc>
                  <a:txBody>
                    <a:bodyPr/>
                    <a:lstStyle/>
                    <a:p>
                      <a:r>
                        <a:rPr lang="zh-CN" altLang="en-US" sz="2800" dirty="0"/>
                        <a:t>主要</a:t>
                      </a:r>
                      <a:r>
                        <a:rPr lang="en-ZA" sz="2800" dirty="0"/>
                        <a:t> (65</a:t>
                      </a:r>
                      <a:r>
                        <a:rPr lang="zh-CN" altLang="en-US" sz="2800" dirty="0"/>
                        <a:t>歲以下</a:t>
                      </a:r>
                      <a:r>
                        <a:rPr lang="en-ZA" sz="2800" dirty="0"/>
                        <a:t>)</a:t>
                      </a:r>
                    </a:p>
                  </a:txBody>
                  <a:tcPr/>
                </a:tc>
                <a:tc>
                  <a:txBody>
                    <a:bodyPr/>
                    <a:lstStyle/>
                    <a:p>
                      <a:r>
                        <a:rPr lang="en-ZA" sz="2800" dirty="0"/>
                        <a:t>R14,220</a:t>
                      </a:r>
                    </a:p>
                  </a:txBody>
                  <a:tcPr/>
                </a:tc>
                <a:extLst>
                  <a:ext uri="{0D108BD9-81ED-4DB2-BD59-A6C34878D82A}">
                    <a16:rowId xmlns:a16="http://schemas.microsoft.com/office/drawing/2014/main" val="10001"/>
                  </a:ext>
                </a:extLst>
              </a:tr>
              <a:tr h="370840">
                <a:tc>
                  <a:txBody>
                    <a:bodyPr/>
                    <a:lstStyle/>
                    <a:p>
                      <a:r>
                        <a:rPr lang="zh-CN" altLang="en-US" sz="2800" dirty="0"/>
                        <a:t>第二層</a:t>
                      </a:r>
                      <a:r>
                        <a:rPr lang="en-ZA" sz="2800" dirty="0"/>
                        <a:t> (65 – 75</a:t>
                      </a:r>
                      <a:r>
                        <a:rPr lang="zh-CN" altLang="en-US" sz="2800" dirty="0"/>
                        <a:t>歲</a:t>
                      </a:r>
                      <a:r>
                        <a:rPr lang="en-ZA" sz="2800" dirty="0"/>
                        <a:t>)</a:t>
                      </a:r>
                    </a:p>
                  </a:txBody>
                  <a:tcPr/>
                </a:tc>
                <a:tc>
                  <a:txBody>
                    <a:bodyPr/>
                    <a:lstStyle/>
                    <a:p>
                      <a:r>
                        <a:rPr lang="en-ZA" sz="2800" dirty="0"/>
                        <a:t>R7,794</a:t>
                      </a:r>
                    </a:p>
                  </a:txBody>
                  <a:tcPr/>
                </a:tc>
                <a:extLst>
                  <a:ext uri="{0D108BD9-81ED-4DB2-BD59-A6C34878D82A}">
                    <a16:rowId xmlns:a16="http://schemas.microsoft.com/office/drawing/2014/main" val="10002"/>
                  </a:ext>
                </a:extLst>
              </a:tr>
              <a:tr h="370840">
                <a:tc>
                  <a:txBody>
                    <a:bodyPr/>
                    <a:lstStyle/>
                    <a:p>
                      <a:r>
                        <a:rPr lang="zh-CN" altLang="en-US" sz="2800" dirty="0"/>
                        <a:t>第三層</a:t>
                      </a:r>
                      <a:r>
                        <a:rPr lang="en-ZA" sz="2800" dirty="0"/>
                        <a:t> (75 </a:t>
                      </a:r>
                      <a:r>
                        <a:rPr lang="zh-CN" altLang="en-US" sz="2800" dirty="0"/>
                        <a:t>歲以上</a:t>
                      </a:r>
                      <a:r>
                        <a:rPr lang="en-ZA" sz="2800" dirty="0"/>
                        <a:t>)</a:t>
                      </a:r>
                    </a:p>
                  </a:txBody>
                  <a:tcPr/>
                </a:tc>
                <a:tc>
                  <a:txBody>
                    <a:bodyPr/>
                    <a:lstStyle/>
                    <a:p>
                      <a:r>
                        <a:rPr lang="en-ZA" sz="2800" dirty="0"/>
                        <a:t>R2,601</a:t>
                      </a:r>
                    </a:p>
                  </a:txBody>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07672320"/>
              </p:ext>
            </p:extLst>
          </p:nvPr>
        </p:nvGraphicFramePr>
        <p:xfrm>
          <a:off x="1619672" y="4005064"/>
          <a:ext cx="6096000" cy="2499360"/>
        </p:xfrm>
        <a:graphic>
          <a:graphicData uri="http://schemas.openxmlformats.org/drawingml/2006/table">
            <a:tbl>
              <a:tblPr firstRow="1" bandRow="1">
                <a:tableStyleId>{F5AB1C69-6EDB-4FF4-983F-18BD219EF322}</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zh-CN" altLang="en-US" sz="2800" dirty="0"/>
                        <a:t>所得稅門檻</a:t>
                      </a:r>
                      <a:br>
                        <a:rPr lang="en-US" altLang="zh-CN" sz="2800" dirty="0"/>
                      </a:br>
                      <a:r>
                        <a:rPr lang="en-ZA" sz="2800" dirty="0"/>
                        <a:t>Tax threshold</a:t>
                      </a:r>
                    </a:p>
                  </a:txBody>
                  <a:tcPr/>
                </a:tc>
                <a:tc>
                  <a:txBody>
                    <a:bodyPr/>
                    <a:lstStyle/>
                    <a:p>
                      <a:endParaRPr lang="en-ZA" sz="2800"/>
                    </a:p>
                  </a:txBody>
                  <a:tcPr/>
                </a:tc>
                <a:extLst>
                  <a:ext uri="{0D108BD9-81ED-4DB2-BD59-A6C34878D82A}">
                    <a16:rowId xmlns:a16="http://schemas.microsoft.com/office/drawing/2014/main" val="10000"/>
                  </a:ext>
                </a:extLst>
              </a:tr>
              <a:tr h="370840">
                <a:tc>
                  <a:txBody>
                    <a:bodyPr/>
                    <a:lstStyle/>
                    <a:p>
                      <a:r>
                        <a:rPr lang="en-ZA" sz="2800" dirty="0"/>
                        <a:t>65</a:t>
                      </a:r>
                      <a:r>
                        <a:rPr lang="zh-CN" altLang="en-US" sz="2800" dirty="0"/>
                        <a:t>歲以下</a:t>
                      </a:r>
                      <a:endParaRPr lang="en-ZA" sz="2800" dirty="0"/>
                    </a:p>
                  </a:txBody>
                  <a:tcPr/>
                </a:tc>
                <a:tc>
                  <a:txBody>
                    <a:bodyPr/>
                    <a:lstStyle/>
                    <a:p>
                      <a:pPr algn="ctr"/>
                      <a:r>
                        <a:rPr lang="en-ZA" sz="2800" dirty="0"/>
                        <a:t>R79,000</a:t>
                      </a:r>
                    </a:p>
                  </a:txBody>
                  <a:tcPr/>
                </a:tc>
                <a:extLst>
                  <a:ext uri="{0D108BD9-81ED-4DB2-BD59-A6C34878D82A}">
                    <a16:rowId xmlns:a16="http://schemas.microsoft.com/office/drawing/2014/main" val="10001"/>
                  </a:ext>
                </a:extLst>
              </a:tr>
              <a:tr h="370840">
                <a:tc>
                  <a:txBody>
                    <a:bodyPr/>
                    <a:lstStyle/>
                    <a:p>
                      <a:r>
                        <a:rPr lang="en-ZA" sz="2800" dirty="0"/>
                        <a:t>65 –</a:t>
                      </a:r>
                      <a:r>
                        <a:rPr lang="en-ZA" sz="2800" baseline="0" dirty="0"/>
                        <a:t> 75</a:t>
                      </a:r>
                      <a:r>
                        <a:rPr lang="zh-CN" altLang="en-US" sz="2800" baseline="0" dirty="0"/>
                        <a:t>歲</a:t>
                      </a:r>
                      <a:endParaRPr lang="en-ZA" sz="2800" dirty="0"/>
                    </a:p>
                  </a:txBody>
                  <a:tcPr/>
                </a:tc>
                <a:tc>
                  <a:txBody>
                    <a:bodyPr/>
                    <a:lstStyle/>
                    <a:p>
                      <a:pPr algn="ctr"/>
                      <a:r>
                        <a:rPr lang="en-ZA" sz="2800" dirty="0"/>
                        <a:t>R122,300</a:t>
                      </a:r>
                    </a:p>
                  </a:txBody>
                  <a:tcPr/>
                </a:tc>
                <a:extLst>
                  <a:ext uri="{0D108BD9-81ED-4DB2-BD59-A6C34878D82A}">
                    <a16:rowId xmlns:a16="http://schemas.microsoft.com/office/drawing/2014/main" val="10002"/>
                  </a:ext>
                </a:extLst>
              </a:tr>
              <a:tr h="370840">
                <a:tc>
                  <a:txBody>
                    <a:bodyPr/>
                    <a:lstStyle/>
                    <a:p>
                      <a:r>
                        <a:rPr lang="en-ZA" sz="2800" dirty="0"/>
                        <a:t>75 </a:t>
                      </a:r>
                      <a:r>
                        <a:rPr lang="zh-CN" altLang="en-US" sz="2800" dirty="0"/>
                        <a:t>歲以上</a:t>
                      </a:r>
                      <a:endParaRPr lang="en-ZA" sz="2800" dirty="0"/>
                    </a:p>
                  </a:txBody>
                  <a:tcPr/>
                </a:tc>
                <a:tc>
                  <a:txBody>
                    <a:bodyPr/>
                    <a:lstStyle/>
                    <a:p>
                      <a:pPr algn="ctr"/>
                      <a:r>
                        <a:rPr lang="en-ZA" sz="2800" dirty="0"/>
                        <a:t>R136,750</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95950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退休金稅法</a:t>
            </a:r>
            <a:endParaRPr lang="en-ZA" dirty="0"/>
          </a:p>
        </p:txBody>
      </p:sp>
      <p:sp>
        <p:nvSpPr>
          <p:cNvPr id="3" name="Content Placeholder 2"/>
          <p:cNvSpPr>
            <a:spLocks noGrp="1"/>
          </p:cNvSpPr>
          <p:nvPr>
            <p:ph idx="1"/>
          </p:nvPr>
        </p:nvSpPr>
        <p:spPr/>
        <p:txBody>
          <a:bodyPr>
            <a:normAutofit/>
          </a:bodyPr>
          <a:lstStyle/>
          <a:p>
            <a:r>
              <a:rPr lang="zh-CN" altLang="en-US" b="1" u="sng" dirty="0"/>
              <a:t>離職時領出退休金稅率</a:t>
            </a:r>
            <a:endParaRPr lang="en-ZA" b="1" u="sng" dirty="0"/>
          </a:p>
        </p:txBody>
      </p:sp>
      <p:graphicFrame>
        <p:nvGraphicFramePr>
          <p:cNvPr id="4" name="Table 3"/>
          <p:cNvGraphicFramePr>
            <a:graphicFrameLocks noGrp="1"/>
          </p:cNvGraphicFramePr>
          <p:nvPr>
            <p:extLst>
              <p:ext uri="{D42A27DB-BD31-4B8C-83A1-F6EECF244321}">
                <p14:modId xmlns:p14="http://schemas.microsoft.com/office/powerpoint/2010/main" val="3753990018"/>
              </p:ext>
            </p:extLst>
          </p:nvPr>
        </p:nvGraphicFramePr>
        <p:xfrm>
          <a:off x="1187624" y="2996952"/>
          <a:ext cx="6096000" cy="22860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zh-TW" altLang="en-US" sz="1800" b="1" kern="1200" dirty="0">
                          <a:solidFill>
                            <a:schemeClr val="lt1"/>
                          </a:solidFill>
                          <a:effectLst/>
                          <a:latin typeface="+mn-lt"/>
                          <a:ea typeface="+mn-ea"/>
                          <a:cs typeface="+mn-cs"/>
                        </a:rPr>
                        <a:t>所領整筆退休金</a:t>
                      </a:r>
                      <a:r>
                        <a:rPr lang="en-ZA" sz="1800" b="1" kern="1200" dirty="0">
                          <a:solidFill>
                            <a:schemeClr val="lt1"/>
                          </a:solidFill>
                          <a:effectLst/>
                          <a:latin typeface="+mn-lt"/>
                          <a:ea typeface="+mn-ea"/>
                          <a:cs typeface="+mn-cs"/>
                        </a:rPr>
                        <a:t>(lump sum)</a:t>
                      </a:r>
                      <a:endParaRPr lang="en-ZA" sz="2400" dirty="0"/>
                    </a:p>
                  </a:txBody>
                  <a:tcPr/>
                </a:tc>
                <a:tc>
                  <a:txBody>
                    <a:bodyPr/>
                    <a:lstStyle/>
                    <a:p>
                      <a:r>
                        <a:rPr lang="zh-CN" altLang="en-US" sz="2400" dirty="0"/>
                        <a:t>稅率</a:t>
                      </a:r>
                      <a:endParaRPr lang="en-ZA" sz="2400" dirty="0"/>
                    </a:p>
                  </a:txBody>
                  <a:tcPr/>
                </a:tc>
                <a:extLst>
                  <a:ext uri="{0D108BD9-81ED-4DB2-BD59-A6C34878D82A}">
                    <a16:rowId xmlns:a16="http://schemas.microsoft.com/office/drawing/2014/main" val="10000"/>
                  </a:ext>
                </a:extLst>
              </a:tr>
              <a:tr h="370840">
                <a:tc>
                  <a:txBody>
                    <a:bodyPr/>
                    <a:lstStyle/>
                    <a:p>
                      <a:r>
                        <a:rPr lang="en-ZA" sz="2400" dirty="0"/>
                        <a:t>0 – 25,000</a:t>
                      </a:r>
                    </a:p>
                  </a:txBody>
                  <a:tcPr/>
                </a:tc>
                <a:tc>
                  <a:txBody>
                    <a:bodyPr/>
                    <a:lstStyle/>
                    <a:p>
                      <a:r>
                        <a:rPr lang="en-ZA" sz="2400" dirty="0"/>
                        <a:t>0%</a:t>
                      </a:r>
                    </a:p>
                  </a:txBody>
                  <a:tcPr/>
                </a:tc>
                <a:extLst>
                  <a:ext uri="{0D108BD9-81ED-4DB2-BD59-A6C34878D82A}">
                    <a16:rowId xmlns:a16="http://schemas.microsoft.com/office/drawing/2014/main" val="10001"/>
                  </a:ext>
                </a:extLst>
              </a:tr>
              <a:tr h="370840">
                <a:tc>
                  <a:txBody>
                    <a:bodyPr/>
                    <a:lstStyle/>
                    <a:p>
                      <a:r>
                        <a:rPr lang="en-ZA" sz="2400" dirty="0"/>
                        <a:t>25,001 – 660,000</a:t>
                      </a:r>
                    </a:p>
                  </a:txBody>
                  <a:tcPr/>
                </a:tc>
                <a:tc>
                  <a:txBody>
                    <a:bodyPr/>
                    <a:lstStyle/>
                    <a:p>
                      <a:r>
                        <a:rPr lang="en-ZA" sz="2400" dirty="0"/>
                        <a:t>18%</a:t>
                      </a:r>
                    </a:p>
                  </a:txBody>
                  <a:tcPr/>
                </a:tc>
                <a:extLst>
                  <a:ext uri="{0D108BD9-81ED-4DB2-BD59-A6C34878D82A}">
                    <a16:rowId xmlns:a16="http://schemas.microsoft.com/office/drawing/2014/main" val="10002"/>
                  </a:ext>
                </a:extLst>
              </a:tr>
              <a:tr h="370840">
                <a:tc>
                  <a:txBody>
                    <a:bodyPr/>
                    <a:lstStyle/>
                    <a:p>
                      <a:r>
                        <a:rPr lang="en-ZA" sz="2400" dirty="0"/>
                        <a:t>660,001 – 990,000</a:t>
                      </a:r>
                    </a:p>
                  </a:txBody>
                  <a:tcPr/>
                </a:tc>
                <a:tc>
                  <a:txBody>
                    <a:bodyPr/>
                    <a:lstStyle/>
                    <a:p>
                      <a:r>
                        <a:rPr lang="en-ZA" sz="2400" dirty="0"/>
                        <a:t>27%</a:t>
                      </a:r>
                    </a:p>
                  </a:txBody>
                  <a:tcPr/>
                </a:tc>
                <a:extLst>
                  <a:ext uri="{0D108BD9-81ED-4DB2-BD59-A6C34878D82A}">
                    <a16:rowId xmlns:a16="http://schemas.microsoft.com/office/drawing/2014/main" val="10003"/>
                  </a:ext>
                </a:extLst>
              </a:tr>
              <a:tr h="370840">
                <a:tc>
                  <a:txBody>
                    <a:bodyPr/>
                    <a:lstStyle/>
                    <a:p>
                      <a:r>
                        <a:rPr lang="en-ZA" sz="2400" dirty="0"/>
                        <a:t>990,001 </a:t>
                      </a:r>
                      <a:r>
                        <a:rPr lang="en-ZA" sz="2400" baseline="0" dirty="0"/>
                        <a:t> +</a:t>
                      </a:r>
                      <a:endParaRPr lang="en-ZA" sz="2400" dirty="0"/>
                    </a:p>
                  </a:txBody>
                  <a:tcPr/>
                </a:tc>
                <a:tc>
                  <a:txBody>
                    <a:bodyPr/>
                    <a:lstStyle/>
                    <a:p>
                      <a:r>
                        <a:rPr lang="en-ZA" sz="2400" dirty="0"/>
                        <a:t>36%</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8254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退休金稅法</a:t>
            </a:r>
            <a:endParaRPr lang="en-ZA" dirty="0"/>
          </a:p>
        </p:txBody>
      </p:sp>
      <p:sp>
        <p:nvSpPr>
          <p:cNvPr id="3" name="Content Placeholder 2"/>
          <p:cNvSpPr>
            <a:spLocks noGrp="1"/>
          </p:cNvSpPr>
          <p:nvPr>
            <p:ph idx="1"/>
          </p:nvPr>
        </p:nvSpPr>
        <p:spPr/>
        <p:txBody>
          <a:bodyPr>
            <a:normAutofit/>
          </a:bodyPr>
          <a:lstStyle/>
          <a:p>
            <a:r>
              <a:rPr lang="zh-TW" altLang="en-US" b="1" dirty="0"/>
              <a:t>退休時所領整筆退休金</a:t>
            </a:r>
            <a:r>
              <a:rPr lang="en-ZA" b="1" dirty="0"/>
              <a:t>(lump sum)</a:t>
            </a: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986393111"/>
              </p:ext>
            </p:extLst>
          </p:nvPr>
        </p:nvGraphicFramePr>
        <p:xfrm>
          <a:off x="1187624" y="2996952"/>
          <a:ext cx="6096000" cy="2468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zh-TW" altLang="en-US" sz="1800" b="1" kern="1200" dirty="0">
                          <a:solidFill>
                            <a:schemeClr val="lt1"/>
                          </a:solidFill>
                          <a:effectLst/>
                          <a:latin typeface="+mn-lt"/>
                          <a:ea typeface="+mn-ea"/>
                          <a:cs typeface="+mn-cs"/>
                        </a:rPr>
                        <a:t>退休時所領整筆退休金</a:t>
                      </a:r>
                      <a:r>
                        <a:rPr lang="en-ZA" sz="1800" b="1" kern="1200" dirty="0">
                          <a:solidFill>
                            <a:schemeClr val="lt1"/>
                          </a:solidFill>
                          <a:effectLst/>
                          <a:latin typeface="+mn-lt"/>
                          <a:ea typeface="+mn-ea"/>
                          <a:cs typeface="+mn-cs"/>
                        </a:rPr>
                        <a:t>(lump sum)</a:t>
                      </a:r>
                      <a:endParaRPr lang="en-ZA" sz="2400" dirty="0"/>
                    </a:p>
                  </a:txBody>
                  <a:tcPr/>
                </a:tc>
                <a:tc>
                  <a:txBody>
                    <a:bodyPr/>
                    <a:lstStyle/>
                    <a:p>
                      <a:r>
                        <a:rPr lang="zh-CN" altLang="en-US" sz="2400" dirty="0"/>
                        <a:t>稅率</a:t>
                      </a:r>
                      <a:endParaRPr lang="en-ZA" sz="2400" dirty="0"/>
                    </a:p>
                  </a:txBody>
                  <a:tcPr/>
                </a:tc>
                <a:extLst>
                  <a:ext uri="{0D108BD9-81ED-4DB2-BD59-A6C34878D82A}">
                    <a16:rowId xmlns:a16="http://schemas.microsoft.com/office/drawing/2014/main" val="10000"/>
                  </a:ext>
                </a:extLst>
              </a:tr>
              <a:tr h="370840">
                <a:tc>
                  <a:txBody>
                    <a:bodyPr/>
                    <a:lstStyle/>
                    <a:p>
                      <a:r>
                        <a:rPr lang="en-ZA" sz="2400" dirty="0"/>
                        <a:t>0 – 500,000</a:t>
                      </a:r>
                    </a:p>
                  </a:txBody>
                  <a:tcPr/>
                </a:tc>
                <a:tc>
                  <a:txBody>
                    <a:bodyPr/>
                    <a:lstStyle/>
                    <a:p>
                      <a:r>
                        <a:rPr lang="en-ZA" sz="2400" dirty="0"/>
                        <a:t>0%</a:t>
                      </a:r>
                    </a:p>
                  </a:txBody>
                  <a:tcPr/>
                </a:tc>
                <a:extLst>
                  <a:ext uri="{0D108BD9-81ED-4DB2-BD59-A6C34878D82A}">
                    <a16:rowId xmlns:a16="http://schemas.microsoft.com/office/drawing/2014/main" val="10001"/>
                  </a:ext>
                </a:extLst>
              </a:tr>
              <a:tr h="370840">
                <a:tc>
                  <a:txBody>
                    <a:bodyPr/>
                    <a:lstStyle/>
                    <a:p>
                      <a:r>
                        <a:rPr lang="en-ZA" sz="2400" dirty="0"/>
                        <a:t>500,001 – 700,000</a:t>
                      </a:r>
                    </a:p>
                  </a:txBody>
                  <a:tcPr/>
                </a:tc>
                <a:tc>
                  <a:txBody>
                    <a:bodyPr/>
                    <a:lstStyle/>
                    <a:p>
                      <a:r>
                        <a:rPr lang="en-ZA" sz="2400" dirty="0"/>
                        <a:t>18%</a:t>
                      </a:r>
                    </a:p>
                  </a:txBody>
                  <a:tcPr/>
                </a:tc>
                <a:extLst>
                  <a:ext uri="{0D108BD9-81ED-4DB2-BD59-A6C34878D82A}">
                    <a16:rowId xmlns:a16="http://schemas.microsoft.com/office/drawing/2014/main" val="10002"/>
                  </a:ext>
                </a:extLst>
              </a:tr>
              <a:tr h="370840">
                <a:tc>
                  <a:txBody>
                    <a:bodyPr/>
                    <a:lstStyle/>
                    <a:p>
                      <a:r>
                        <a:rPr lang="en-ZA" sz="2400" dirty="0"/>
                        <a:t>700,001 – 1,050,000</a:t>
                      </a:r>
                    </a:p>
                  </a:txBody>
                  <a:tcPr/>
                </a:tc>
                <a:tc>
                  <a:txBody>
                    <a:bodyPr/>
                    <a:lstStyle/>
                    <a:p>
                      <a:r>
                        <a:rPr lang="en-ZA" sz="2400" dirty="0"/>
                        <a:t>27%</a:t>
                      </a:r>
                    </a:p>
                  </a:txBody>
                  <a:tcPr/>
                </a:tc>
                <a:extLst>
                  <a:ext uri="{0D108BD9-81ED-4DB2-BD59-A6C34878D82A}">
                    <a16:rowId xmlns:a16="http://schemas.microsoft.com/office/drawing/2014/main" val="10003"/>
                  </a:ext>
                </a:extLst>
              </a:tr>
              <a:tr h="370840">
                <a:tc>
                  <a:txBody>
                    <a:bodyPr/>
                    <a:lstStyle/>
                    <a:p>
                      <a:r>
                        <a:rPr lang="en-ZA" sz="2400" dirty="0"/>
                        <a:t>1,050,001 </a:t>
                      </a:r>
                      <a:r>
                        <a:rPr lang="en-ZA" sz="2400" baseline="0" dirty="0"/>
                        <a:t> +</a:t>
                      </a:r>
                      <a:endParaRPr lang="en-ZA" sz="2400" dirty="0"/>
                    </a:p>
                  </a:txBody>
                  <a:tcPr/>
                </a:tc>
                <a:tc>
                  <a:txBody>
                    <a:bodyPr/>
                    <a:lstStyle/>
                    <a:p>
                      <a:r>
                        <a:rPr lang="en-ZA" sz="2400" dirty="0"/>
                        <a:t>36%</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59173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681A6-4001-4BC2-A095-ABB8262AE271}"/>
              </a:ext>
            </a:extLst>
          </p:cNvPr>
          <p:cNvSpPr>
            <a:spLocks noGrp="1"/>
          </p:cNvSpPr>
          <p:nvPr>
            <p:ph type="title"/>
          </p:nvPr>
        </p:nvSpPr>
        <p:spPr/>
        <p:txBody>
          <a:bodyPr/>
          <a:lstStyle/>
          <a:p>
            <a:r>
              <a:rPr lang="zh-CN" altLang="en-US" dirty="0"/>
              <a:t>贈與稅</a:t>
            </a:r>
            <a:endParaRPr lang="en-ZA" dirty="0"/>
          </a:p>
        </p:txBody>
      </p:sp>
      <p:sp>
        <p:nvSpPr>
          <p:cNvPr id="4" name="Rectangle 3">
            <a:extLst>
              <a:ext uri="{FF2B5EF4-FFF2-40B4-BE49-F238E27FC236}">
                <a16:creationId xmlns:a16="http://schemas.microsoft.com/office/drawing/2014/main" id="{78CD77DC-F78E-4C29-ADBD-06C4BB8D2884}"/>
              </a:ext>
            </a:extLst>
          </p:cNvPr>
          <p:cNvSpPr/>
          <p:nvPr/>
        </p:nvSpPr>
        <p:spPr>
          <a:xfrm>
            <a:off x="1182290" y="1916832"/>
            <a:ext cx="6779420" cy="1754326"/>
          </a:xfrm>
          <a:prstGeom prst="rect">
            <a:avLst/>
          </a:prstGeom>
          <a:noFill/>
        </p:spPr>
        <p:txBody>
          <a:bodyPr wrap="none" lIns="91440" tIns="45720" rIns="91440" bIns="45720">
            <a:spAutoFit/>
          </a:bodyPr>
          <a:lstStyle/>
          <a:p>
            <a:pPr algn="ctr"/>
            <a:r>
              <a:rPr lang="en-ZA"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20</a:t>
            </a:r>
            <a:r>
              <a:rPr lang="en-US" altLang="zh-CN"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r>
              <a:rPr lang="zh-CN" alt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；超過</a:t>
            </a:r>
            <a:r>
              <a:rPr lang="en-ZA" altLang="zh-CN"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3,000</a:t>
            </a:r>
            <a:r>
              <a:rPr lang="zh-CN" alt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萬元</a:t>
            </a:r>
            <a:br>
              <a:rPr lang="en-ZA" altLang="zh-CN"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br>
            <a:r>
              <a:rPr lang="zh-CN" alt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部分課</a:t>
            </a:r>
            <a:r>
              <a:rPr lang="en-ZA" altLang="zh-CN"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25</a:t>
            </a:r>
            <a:r>
              <a:rPr lang="en-US" altLang="zh-CN"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endParaRPr lang="en-ZA"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560541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退休金改革</a:t>
            </a:r>
            <a:endParaRPr lang="en-ZA" dirty="0"/>
          </a:p>
        </p:txBody>
      </p:sp>
      <p:sp>
        <p:nvSpPr>
          <p:cNvPr id="3" name="Content Placeholder 2"/>
          <p:cNvSpPr>
            <a:spLocks noGrp="1"/>
          </p:cNvSpPr>
          <p:nvPr>
            <p:ph idx="1"/>
          </p:nvPr>
        </p:nvSpPr>
        <p:spPr/>
        <p:txBody>
          <a:bodyPr>
            <a:normAutofit lnSpcReduction="10000"/>
          </a:bodyPr>
          <a:lstStyle/>
          <a:p>
            <a:pPr lvl="0"/>
            <a:r>
              <a:rPr lang="zh-TW" altLang="en-US" dirty="0"/>
              <a:t>從</a:t>
            </a:r>
            <a:r>
              <a:rPr lang="en-ZA" dirty="0"/>
              <a:t>2015</a:t>
            </a:r>
            <a:r>
              <a:rPr lang="zh-TW" altLang="en-US" dirty="0"/>
              <a:t>年</a:t>
            </a:r>
            <a:r>
              <a:rPr lang="en-ZA" dirty="0"/>
              <a:t>3</a:t>
            </a:r>
            <a:r>
              <a:rPr lang="zh-TW" altLang="en-US" dirty="0"/>
              <a:t>月開始，雇主提撥退休金金額算為員工福利，納入個人所得課稅。</a:t>
            </a:r>
            <a:endParaRPr lang="en-ZA" dirty="0"/>
          </a:p>
          <a:p>
            <a:pPr lvl="0"/>
            <a:r>
              <a:rPr lang="zh-TW" altLang="en-US" dirty="0"/>
              <a:t>納稅人可將個人所得最高至</a:t>
            </a:r>
            <a:r>
              <a:rPr lang="en-ZA" dirty="0"/>
              <a:t>27.5%</a:t>
            </a:r>
            <a:r>
              <a:rPr lang="zh-TW" altLang="en-US" dirty="0"/>
              <a:t>投入各類退休金，最高達每年</a:t>
            </a:r>
            <a:r>
              <a:rPr lang="en-ZA" dirty="0"/>
              <a:t>350</a:t>
            </a:r>
            <a:r>
              <a:rPr lang="en-US" dirty="0"/>
              <a:t>,</a:t>
            </a:r>
            <a:r>
              <a:rPr lang="en-ZA" dirty="0"/>
              <a:t>000</a:t>
            </a:r>
            <a:r>
              <a:rPr lang="zh-TW" altLang="en-US" dirty="0"/>
              <a:t>蘭特，並從個人所得抵扣。換句話說，國稅局將給予納稅人更多稅務上獎勵，投資退休金，為養老儲蓄。</a:t>
            </a:r>
            <a:endParaRPr lang="en-ZA" dirty="0"/>
          </a:p>
          <a:p>
            <a:pPr lvl="0"/>
            <a:r>
              <a:rPr lang="zh-TW" altLang="en-US" dirty="0"/>
              <a:t>各公司的退休金必須尋找並決定適合離職員工轉存退休金之退休保存基金。</a:t>
            </a:r>
            <a:endParaRPr lang="en-ZA" dirty="0"/>
          </a:p>
        </p:txBody>
      </p:sp>
    </p:spTree>
    <p:extLst>
      <p:ext uri="{BB962C8B-B14F-4D97-AF65-F5344CB8AC3E}">
        <p14:creationId xmlns:p14="http://schemas.microsoft.com/office/powerpoint/2010/main" val="2089143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6696</TotalTime>
  <Words>656</Words>
  <Application>Microsoft Office PowerPoint</Application>
  <PresentationFormat>On-screen Show (4:3)</PresentationFormat>
  <Paragraphs>78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宋体</vt:lpstr>
      <vt:lpstr>Arial</vt:lpstr>
      <vt:lpstr>Calibri</vt:lpstr>
      <vt:lpstr>Office Theme</vt:lpstr>
      <vt:lpstr>南非2019財政預算</vt:lpstr>
      <vt:lpstr>2019/20 預算 (10億蘭特)</vt:lpstr>
      <vt:lpstr>南非政府預算收入來源</vt:lpstr>
      <vt:lpstr>個人所得稅率</vt:lpstr>
      <vt:lpstr>個人所得稅</vt:lpstr>
      <vt:lpstr>退休金稅法</vt:lpstr>
      <vt:lpstr>退休金稅法</vt:lpstr>
      <vt:lpstr>贈與稅</vt:lpstr>
      <vt:lpstr>退休金改革</vt:lpstr>
      <vt:lpstr>退休金改革</vt:lpstr>
      <vt:lpstr>免稅投資帳戶  Tax-free savings accounts</vt:lpstr>
    </vt:vector>
  </TitlesOfParts>
  <Company>Daberistic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Daberistic Financial Services – 提供全面的財務規劃和金融商品</dc:title>
  <dc:creator>Kevin Yeh</dc:creator>
  <cp:lastModifiedBy>Kevin Yeh</cp:lastModifiedBy>
  <cp:revision>92</cp:revision>
  <dcterms:created xsi:type="dcterms:W3CDTF">2006-09-14T12:42:38Z</dcterms:created>
  <dcterms:modified xsi:type="dcterms:W3CDTF">2019-02-23T14:05:47Z</dcterms:modified>
</cp:coreProperties>
</file>